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301" r:id="rId3"/>
    <p:sldId id="262" r:id="rId4"/>
    <p:sldId id="263" r:id="rId5"/>
    <p:sldId id="264" r:id="rId6"/>
    <p:sldId id="302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28" r:id="rId16"/>
    <p:sldId id="329" r:id="rId17"/>
    <p:sldId id="330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324" r:id="rId31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2938" autoAdjust="0"/>
  </p:normalViewPr>
  <p:slideViewPr>
    <p:cSldViewPr>
      <p:cViewPr>
        <p:scale>
          <a:sx n="95" d="100"/>
          <a:sy n="95" d="100"/>
        </p:scale>
        <p:origin x="-444" y="-1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086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730F34E9-B5F1-41F1-961E-22B3B0C3232C}" type="datetimeFigureOut">
              <a:rPr lang="pt-BR"/>
              <a:pPr>
                <a:defRPr/>
              </a:pPr>
              <a:t>27/7/2009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 smtClean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 smtClean="0"/>
              <a:t>Clique para editar os estilos do texto mestre</a:t>
            </a:r>
          </a:p>
          <a:p>
            <a:pPr lvl="1"/>
            <a:r>
              <a:rPr lang="pt-BR" noProof="0" smtClean="0"/>
              <a:t>Segundo nível</a:t>
            </a:r>
          </a:p>
          <a:p>
            <a:pPr lvl="2"/>
            <a:r>
              <a:rPr lang="pt-BR" noProof="0" smtClean="0"/>
              <a:t>Terceiro nível</a:t>
            </a:r>
          </a:p>
          <a:p>
            <a:pPr lvl="3"/>
            <a:r>
              <a:rPr lang="pt-BR" noProof="0" smtClean="0"/>
              <a:t>Quarto nível</a:t>
            </a:r>
          </a:p>
          <a:p>
            <a:pPr lvl="4"/>
            <a:r>
              <a:rPr lang="pt-BR" noProof="0" smtClean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139889F-1E97-44A6-B06D-C7C68FE679D4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 smtClean="0"/>
              <a:t>O </a:t>
            </a:r>
            <a:r>
              <a:rPr lang="en-US" dirty="0" err="1" smtClean="0"/>
              <a:t>que</a:t>
            </a:r>
            <a:r>
              <a:rPr lang="en-US" dirty="0" smtClean="0"/>
              <a:t> é a Nota Fiscal </a:t>
            </a:r>
            <a:r>
              <a:rPr lang="en-US" dirty="0" err="1" smtClean="0"/>
              <a:t>Eletronica</a:t>
            </a:r>
            <a:r>
              <a:rPr lang="en-US" dirty="0" smtClean="0"/>
              <a:t>?</a:t>
            </a:r>
          </a:p>
        </p:txBody>
      </p:sp>
      <p:sp>
        <p:nvSpPr>
          <p:cNvPr id="1434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F993AAC-CE3F-4626-B0D9-AC28A8111EFE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pt-BR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E354F4-BF1E-4760-B1BE-9936F27D23F6}" type="slidenum">
              <a:rPr lang="pt-BR" smtClean="0"/>
              <a:pPr>
                <a:defRPr/>
              </a:pPr>
              <a:t>10</a:t>
            </a:fld>
            <a:endParaRPr lang="pt-B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8E1B8D-E38E-470A-9C77-937B63371AF1}" type="slidenum">
              <a:rPr lang="pt-BR" smtClean="0"/>
              <a:pPr>
                <a:defRPr/>
              </a:pPr>
              <a:t>11</a:t>
            </a:fld>
            <a:endParaRPr lang="pt-B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92231B2-A632-4051-8450-5D587A08DAAF}" type="slidenum">
              <a:rPr lang="pt-BR" smtClean="0"/>
              <a:pPr>
                <a:defRPr/>
              </a:pPr>
              <a:t>12</a:t>
            </a:fld>
            <a:endParaRPr lang="pt-B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689FC3-3BDF-4C36-B949-BF37FD53FBD0}" type="slidenum">
              <a:rPr lang="pt-BR" smtClean="0"/>
              <a:pPr>
                <a:defRPr/>
              </a:pPr>
              <a:t>13</a:t>
            </a:fld>
            <a:endParaRPr lang="pt-B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FB922D-4DF6-4632-BCC0-4F3989D36730}" type="slidenum">
              <a:rPr lang="pt-BR" smtClean="0"/>
              <a:pPr>
                <a:defRPr/>
              </a:pPr>
              <a:t>14</a:t>
            </a:fld>
            <a:endParaRPr lang="pt-B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963AC8-A364-45CB-9C5D-6FFBE2105FA5}" type="slidenum">
              <a:rPr lang="pt-BR" smtClean="0"/>
              <a:pPr>
                <a:defRPr/>
              </a:pPr>
              <a:t>15</a:t>
            </a:fld>
            <a:endParaRPr lang="pt-B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2B7B7E-64E8-40D7-BDE4-D6029A648D23}" type="slidenum">
              <a:rPr lang="pt-BR" smtClean="0"/>
              <a:pPr>
                <a:defRPr/>
              </a:pPr>
              <a:t>16</a:t>
            </a:fld>
            <a:endParaRPr lang="pt-B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EB466C-DA9F-4AFC-B0E4-4F6510BB94DA}" type="slidenum">
              <a:rPr lang="pt-BR" smtClean="0"/>
              <a:pPr>
                <a:defRPr/>
              </a:pPr>
              <a:t>18</a:t>
            </a:fld>
            <a:endParaRPr lang="pt-B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D56D75-7C5B-403B-9F4B-7DB9FE137D6A}" type="slidenum">
              <a:rPr lang="pt-BR" smtClean="0"/>
              <a:pPr>
                <a:defRPr/>
              </a:pPr>
              <a:t>19</a:t>
            </a:fld>
            <a:endParaRPr lang="pt-B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408523-1A0E-440D-9955-F242CB787E76}" type="slidenum">
              <a:rPr lang="pt-BR" smtClean="0"/>
              <a:pPr>
                <a:defRPr/>
              </a:pPr>
              <a:t>20</a:t>
            </a:fld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EE5790-BBC0-4916-A7D2-B449BF6DB9D1}" type="slidenum">
              <a:rPr lang="pt-BR" smtClean="0"/>
              <a:pPr>
                <a:defRPr/>
              </a:pPr>
              <a:t>2</a:t>
            </a:fld>
            <a:endParaRPr lang="pt-B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E1970F-F1F2-4124-B8AC-754EADD2B326}" type="slidenum">
              <a:rPr lang="pt-BR" smtClean="0"/>
              <a:pPr>
                <a:defRPr/>
              </a:pPr>
              <a:t>21</a:t>
            </a:fld>
            <a:endParaRPr lang="pt-B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218A54-8EF6-4DE8-84C5-B20C3F987CCC}" type="slidenum">
              <a:rPr lang="pt-BR" smtClean="0"/>
              <a:pPr>
                <a:defRPr/>
              </a:pPr>
              <a:t>22</a:t>
            </a:fld>
            <a:endParaRPr lang="pt-B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2DBC06-C195-48BE-993D-AB2C10D7D8B5}" type="slidenum">
              <a:rPr lang="pt-BR" smtClean="0"/>
              <a:pPr>
                <a:defRPr/>
              </a:pPr>
              <a:t>23</a:t>
            </a:fld>
            <a:endParaRPr lang="pt-B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128C2B-C555-4E6A-A9CE-D70FFB3141F8}" type="slidenum">
              <a:rPr lang="pt-BR" smtClean="0"/>
              <a:pPr>
                <a:defRPr/>
              </a:pPr>
              <a:t>24</a:t>
            </a:fld>
            <a:endParaRPr lang="pt-B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50AE771-18D7-444E-849A-F9C01F1C4098}" type="slidenum">
              <a:rPr lang="pt-BR" smtClean="0"/>
              <a:pPr>
                <a:defRPr/>
              </a:pPr>
              <a:t>25</a:t>
            </a:fld>
            <a:endParaRPr lang="pt-B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8932F2-597F-4238-B2E0-19FCA2DA977C}" type="slidenum">
              <a:rPr lang="pt-BR" smtClean="0"/>
              <a:pPr>
                <a:defRPr/>
              </a:pPr>
              <a:t>26</a:t>
            </a:fld>
            <a:endParaRPr lang="pt-B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CDEE561-7F99-4073-9EC3-E4E46F274865}" type="slidenum">
              <a:rPr lang="pt-BR" smtClean="0"/>
              <a:pPr>
                <a:defRPr/>
              </a:pPr>
              <a:t>27</a:t>
            </a:fld>
            <a:endParaRPr lang="pt-B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882BF9-D36B-410E-8261-57463EE702A3}" type="slidenum">
              <a:rPr lang="pt-BR" smtClean="0"/>
              <a:pPr>
                <a:defRPr/>
              </a:pPr>
              <a:t>28</a:t>
            </a:fld>
            <a:endParaRPr lang="pt-B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BFD500-3F38-4738-A68A-3677ABDF80F0}" type="slidenum">
              <a:rPr lang="pt-BR" smtClean="0"/>
              <a:pPr>
                <a:defRPr/>
              </a:pPr>
              <a:t>29</a:t>
            </a:fld>
            <a:endParaRPr lang="pt-B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F8C24D-040F-411C-A023-9950B341A79E}" type="slidenum">
              <a:rPr lang="pt-BR" smtClean="0"/>
              <a:pPr>
                <a:defRPr/>
              </a:pPr>
              <a:t>30</a:t>
            </a:fld>
            <a:endParaRPr 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364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A3DA58-18F1-4A0B-AD2B-AD52F9501E57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pt-BR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388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B3FF030-211C-4D94-9754-847A994E6F4B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pt-BR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741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F52B45B-F720-40CA-883C-40DE02B9E9BD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pt-BR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5DE610A-11E2-4DCB-9D4C-B357AFBED0E9}" type="slidenum">
              <a:rPr lang="pt-BR" smtClean="0"/>
              <a:pPr>
                <a:defRPr/>
              </a:pPr>
              <a:t>6</a:t>
            </a:fld>
            <a:endParaRPr lang="pt-B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8C9B0E-355C-4A10-9438-1BF8F9E62DF0}" type="slidenum">
              <a:rPr lang="pt-BR" smtClean="0"/>
              <a:pPr>
                <a:defRPr/>
              </a:pPr>
              <a:t>7</a:t>
            </a:fld>
            <a:endParaRPr 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CA9EAB-607A-45E1-A0F2-EC66B19C06F0}" type="slidenum">
              <a:rPr lang="pt-BR" smtClean="0"/>
              <a:pPr>
                <a:defRPr/>
              </a:pPr>
              <a:t>8</a:t>
            </a:fld>
            <a:endParaRPr lang="pt-B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B0CC4A-817C-4C50-B02B-A07D7E600EDC}" type="slidenum">
              <a:rPr lang="pt-BR" smtClean="0"/>
              <a:pPr>
                <a:defRPr/>
              </a:pPr>
              <a:t>9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53F822-271C-49F4-97AF-E8282F9CCF86}" type="datetimeFigureOut">
              <a:rPr lang="pt-BR"/>
              <a:pPr>
                <a:defRPr/>
              </a:pPr>
              <a:t>27/7/2009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0BD785-E6ED-47DB-A78F-FAF49F46897F}" type="datetimeFigureOut">
              <a:rPr lang="pt-BR"/>
              <a:pPr>
                <a:defRPr/>
              </a:pPr>
              <a:t>27/7/2009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4901D3-BA6C-4F28-8B05-3303539C9E19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0D7334-4959-40AD-A40D-2BDBC2C856E5}" type="datetimeFigureOut">
              <a:rPr lang="pt-BR"/>
              <a:pPr>
                <a:defRPr/>
              </a:pPr>
              <a:t>27/7/2009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A3A7A7-43B7-4284-829A-08AD8F56E905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D7EE63-1B37-455E-ADCC-161A539FD25F}" type="datetimeFigureOut">
              <a:rPr lang="pt-BR"/>
              <a:pPr>
                <a:defRPr/>
              </a:pPr>
              <a:t>27/7/2009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69005E-C74E-426A-B068-BDC0CD2E58A8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6DF56C-37D3-4833-BBC4-3D87CC8FAEF5}" type="datetimeFigureOut">
              <a:rPr lang="pt-BR"/>
              <a:pPr>
                <a:defRPr/>
              </a:pPr>
              <a:t>27/7/2009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0B8D3C-5781-4696-8FA0-FF65EF58AB0C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D4B921-CFC7-4680-AF11-1F2A3D0CEEA3}" type="datetimeFigureOut">
              <a:rPr lang="pt-BR"/>
              <a:pPr>
                <a:defRPr/>
              </a:pPr>
              <a:t>27/7/2009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F7B5A2-D060-4D70-8DB3-C16E66F9F2C0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E01BFF-29E0-472D-B77D-E7E9074A1AA1}" type="datetimeFigureOut">
              <a:rPr lang="pt-BR"/>
              <a:pPr>
                <a:defRPr/>
              </a:pPr>
              <a:t>27/7/2009</a:t>
            </a:fld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489DC7-A231-4667-8709-CD31CF1A0E0B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CCF195-2017-43E7-BF48-3EF4C6681D51}" type="datetimeFigureOut">
              <a:rPr lang="pt-BR"/>
              <a:pPr>
                <a:defRPr/>
              </a:pPr>
              <a:t>27/7/2009</a:t>
            </a:fld>
            <a:endParaRPr lang="pt-BR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06BEB2-CB8A-4E0B-8D31-BDC1EA4A18E5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A07ADB-5708-4443-9192-7E4DB344DF2C}" type="datetimeFigureOut">
              <a:rPr lang="pt-BR"/>
              <a:pPr>
                <a:defRPr/>
              </a:pPr>
              <a:t>27/7/2009</a:t>
            </a:fld>
            <a:endParaRPr lang="pt-BR"/>
          </a:p>
        </p:txBody>
      </p:sp>
      <p:sp>
        <p:nvSpPr>
          <p:cNvPr id="3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A5DFD5-1283-4FB8-91B3-DCEAC23F9ED8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5E86B2-1FAF-4A9C-8558-B5105BBA890E}" type="datetimeFigureOut">
              <a:rPr lang="pt-BR"/>
              <a:pPr>
                <a:defRPr/>
              </a:pPr>
              <a:t>27/7/2009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D565B6-275F-4F5F-9BBD-6EB70F4DD591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t-BR" noProof="0" smtClean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6405D7-53DE-49E1-BC61-60D7DC0F876D}" type="datetimeFigureOut">
              <a:rPr lang="pt-BR"/>
              <a:pPr>
                <a:defRPr/>
              </a:pPr>
              <a:t>27/7/2009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5AC0A3-E213-4596-A98C-310C139C6C45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 estilo do título mestre</a:t>
            </a:r>
          </a:p>
        </p:txBody>
      </p:sp>
      <p:sp>
        <p:nvSpPr>
          <p:cNvPr id="1027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B9ACFFC-190E-42D1-99FC-1D1FC8F5A028}" type="datetimeFigureOut">
              <a:rPr lang="pt-BR"/>
              <a:pPr>
                <a:defRPr/>
              </a:pPr>
              <a:t>27/7/2009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7603096-8FD4-4EB0-B63A-82E77825E764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  <p:pic>
        <p:nvPicPr>
          <p:cNvPr id="1031" name="Imagem 6" descr="logo nfe.jpg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929438" y="5786438"/>
            <a:ext cx="1857375" cy="935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Oscarmachine\arquivos_2009\2009_clientes\NFE\SlideShare\o_que_é_nfe cópi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48" y="857232"/>
            <a:ext cx="6953250" cy="40195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4"/>
          <p:cNvPicPr>
            <a:picLocks noChangeAspect="1" noChangeArrowheads="1"/>
          </p:cNvPicPr>
          <p:nvPr/>
        </p:nvPicPr>
        <p:blipFill>
          <a:blip r:embed="rId3" cstate="print"/>
          <a:srcRect l="7617" t="14999" r="44336" b="11874"/>
          <a:stretch>
            <a:fillRect/>
          </a:stretch>
        </p:blipFill>
        <p:spPr bwMode="auto">
          <a:xfrm>
            <a:off x="642938" y="303564"/>
            <a:ext cx="6215078" cy="5911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 l="10806" t="32813" r="36459" b="49374"/>
          <a:stretch>
            <a:fillRect/>
          </a:stretch>
        </p:blipFill>
        <p:spPr bwMode="auto">
          <a:xfrm>
            <a:off x="500063" y="2214563"/>
            <a:ext cx="8001000" cy="168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tângulo 3"/>
          <p:cNvSpPr>
            <a:spLocks noChangeArrowheads="1"/>
          </p:cNvSpPr>
          <p:nvPr/>
        </p:nvSpPr>
        <p:spPr bwMode="auto">
          <a:xfrm>
            <a:off x="357158" y="2143125"/>
            <a:ext cx="885825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4800" b="1">
                <a:latin typeface="Myriad Pro" pitchFamily="34" charset="0"/>
              </a:rPr>
              <a:t>A nota fiscal tradicional</a:t>
            </a:r>
          </a:p>
        </p:txBody>
      </p:sp>
      <p:sp>
        <p:nvSpPr>
          <p:cNvPr id="15363" name="Retângulo 4"/>
          <p:cNvSpPr>
            <a:spLocks noChangeArrowheads="1"/>
          </p:cNvSpPr>
          <p:nvPr/>
        </p:nvSpPr>
        <p:spPr bwMode="auto">
          <a:xfrm>
            <a:off x="1285852" y="2813051"/>
            <a:ext cx="7177087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4800" b="1" dirty="0">
                <a:latin typeface="Myriad Pro" pitchFamily="34" charset="0"/>
              </a:rPr>
              <a:t>ganhou um novo formato</a:t>
            </a:r>
            <a:endParaRPr lang="pt-BR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 l="40820" t="19687" r="12305" b="19376"/>
          <a:stretch>
            <a:fillRect/>
          </a:stretch>
        </p:blipFill>
        <p:spPr bwMode="auto">
          <a:xfrm>
            <a:off x="0" y="1643063"/>
            <a:ext cx="5715000" cy="4643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7" name="Retângulo 4"/>
          <p:cNvSpPr>
            <a:spLocks noChangeArrowheads="1"/>
          </p:cNvSpPr>
          <p:nvPr/>
        </p:nvSpPr>
        <p:spPr bwMode="auto">
          <a:xfrm>
            <a:off x="-642974" y="1071546"/>
            <a:ext cx="10139314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6000" b="1" dirty="0">
                <a:latin typeface="Myriad Pro" pitchFamily="34" charset="0"/>
              </a:rPr>
              <a:t>       ...e se chama</a:t>
            </a:r>
          </a:p>
          <a:p>
            <a:r>
              <a:rPr lang="pt-BR" sz="6000" b="1" dirty="0">
                <a:latin typeface="Myriad Pro" pitchFamily="34" charset="0"/>
              </a:rPr>
              <a:t>       Nota Fiscal </a:t>
            </a:r>
            <a:r>
              <a:rPr lang="pt-BR" sz="6000" b="1" dirty="0" smtClean="0">
                <a:latin typeface="Myriad Pro" pitchFamily="34" charset="0"/>
              </a:rPr>
              <a:t>Eletrônica</a:t>
            </a:r>
            <a:r>
              <a:rPr lang="pt-BR" sz="6000" b="1" dirty="0">
                <a:latin typeface="Myriad Pro" pitchFamily="34" charset="0"/>
              </a:rPr>
              <a:t>.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 l="19922" t="21562" r="42578" b="19376"/>
          <a:stretch>
            <a:fillRect/>
          </a:stretch>
        </p:blipFill>
        <p:spPr bwMode="auto">
          <a:xfrm>
            <a:off x="0" y="1698625"/>
            <a:ext cx="3571875" cy="351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1" name="Retângulo 4"/>
          <p:cNvSpPr>
            <a:spLocks noChangeArrowheads="1"/>
          </p:cNvSpPr>
          <p:nvPr/>
        </p:nvSpPr>
        <p:spPr bwMode="auto">
          <a:xfrm>
            <a:off x="3500438" y="2143125"/>
            <a:ext cx="4994275" cy="2586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5400" b="1" dirty="0">
                <a:latin typeface="Myriad Pro" pitchFamily="34" charset="0"/>
              </a:rPr>
              <a:t>Respondendo </a:t>
            </a:r>
          </a:p>
          <a:p>
            <a:r>
              <a:rPr lang="pt-BR" sz="5400" b="1" dirty="0">
                <a:latin typeface="Myriad Pro" pitchFamily="34" charset="0"/>
              </a:rPr>
              <a:t>perguntas de</a:t>
            </a:r>
          </a:p>
          <a:p>
            <a:r>
              <a:rPr lang="pt-BR" sz="5400" b="1" dirty="0">
                <a:latin typeface="Myriad Pro" pitchFamily="34" charset="0"/>
              </a:rPr>
              <a:t>NF-e* </a:t>
            </a:r>
            <a:endParaRPr lang="pt-BR" sz="5400" dirty="0"/>
          </a:p>
        </p:txBody>
      </p:sp>
      <p:sp>
        <p:nvSpPr>
          <p:cNvPr id="17412" name="Retângulo 5"/>
          <p:cNvSpPr>
            <a:spLocks noChangeArrowheads="1"/>
          </p:cNvSpPr>
          <p:nvPr/>
        </p:nvSpPr>
        <p:spPr bwMode="auto">
          <a:xfrm>
            <a:off x="357188" y="6286500"/>
            <a:ext cx="24939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b="1">
                <a:latin typeface="Myriad Pro" pitchFamily="34" charset="0"/>
              </a:rPr>
              <a:t>* Nota fiscal eletrônica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 l="19922" t="21562" r="42578" b="19376"/>
          <a:stretch>
            <a:fillRect/>
          </a:stretch>
        </p:blipFill>
        <p:spPr bwMode="auto">
          <a:xfrm>
            <a:off x="0" y="1698625"/>
            <a:ext cx="3571875" cy="351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5" name="Retângulo 4"/>
          <p:cNvSpPr>
            <a:spLocks noChangeArrowheads="1"/>
          </p:cNvSpPr>
          <p:nvPr/>
        </p:nvSpPr>
        <p:spPr bwMode="auto">
          <a:xfrm>
            <a:off x="3429000" y="1071563"/>
            <a:ext cx="5500688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5400" b="1" dirty="0">
                <a:latin typeface="Myriad Pro" pitchFamily="34" charset="0"/>
              </a:rPr>
              <a:t>Qual o Modelo</a:t>
            </a:r>
          </a:p>
          <a:p>
            <a:r>
              <a:rPr lang="pt-BR" sz="5400" b="1" dirty="0">
                <a:latin typeface="Myriad Pro" pitchFamily="34" charset="0"/>
              </a:rPr>
              <a:t>Operacional da</a:t>
            </a:r>
          </a:p>
          <a:p>
            <a:r>
              <a:rPr lang="pt-BR" sz="5400" b="1" dirty="0">
                <a:latin typeface="Myriad Pro" pitchFamily="34" charset="0"/>
              </a:rPr>
              <a:t>NF-e?</a:t>
            </a:r>
          </a:p>
          <a:p>
            <a:endParaRPr lang="pt-BR" sz="5400" b="1" dirty="0">
              <a:latin typeface="Myriad Pro" pitchFamily="34" charset="0"/>
            </a:endParaRPr>
          </a:p>
        </p:txBody>
      </p:sp>
      <p:sp>
        <p:nvSpPr>
          <p:cNvPr id="18436" name="Retângulo 5"/>
          <p:cNvSpPr>
            <a:spLocks noChangeArrowheads="1"/>
          </p:cNvSpPr>
          <p:nvPr/>
        </p:nvSpPr>
        <p:spPr bwMode="auto">
          <a:xfrm>
            <a:off x="357188" y="6286500"/>
            <a:ext cx="24939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b="1">
                <a:latin typeface="Myriad Pro" pitchFamily="34" charset="0"/>
              </a:rPr>
              <a:t>* Nota fiscal eletrônica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2"/>
          <p:cNvSpPr txBox="1">
            <a:spLocks noChangeArrowheads="1"/>
          </p:cNvSpPr>
          <p:nvPr/>
        </p:nvSpPr>
        <p:spPr bwMode="auto">
          <a:xfrm>
            <a:off x="4572793" y="2444729"/>
            <a:ext cx="2379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pt-BR" dirty="0">
                <a:latin typeface="Myriad Pro" pitchFamily="34" charset="0"/>
              </a:rPr>
              <a:t>Preencher os dados NF</a:t>
            </a:r>
            <a:endParaRPr lang="en-US" dirty="0">
              <a:latin typeface="Myriad Pro" pitchFamily="34" charset="0"/>
            </a:endParaRPr>
          </a:p>
        </p:txBody>
      </p:sp>
      <p:sp>
        <p:nvSpPr>
          <p:cNvPr id="26" name="Right Arrow 23"/>
          <p:cNvSpPr/>
          <p:nvPr/>
        </p:nvSpPr>
        <p:spPr>
          <a:xfrm>
            <a:off x="3860006" y="1750991"/>
            <a:ext cx="641350" cy="57150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sp>
        <p:nvSpPr>
          <p:cNvPr id="27" name="TextBox 22"/>
          <p:cNvSpPr txBox="1">
            <a:spLocks noChangeArrowheads="1"/>
          </p:cNvSpPr>
          <p:nvPr/>
        </p:nvSpPr>
        <p:spPr bwMode="auto">
          <a:xfrm>
            <a:off x="569682" y="3854239"/>
            <a:ext cx="213385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pt-BR" dirty="0">
                <a:latin typeface="Myriad Pro" pitchFamily="34" charset="0"/>
              </a:rPr>
              <a:t>Acesso </a:t>
            </a:r>
            <a:r>
              <a:rPr lang="pt-BR" dirty="0" smtClean="0">
                <a:latin typeface="Myriad Pro" pitchFamily="34" charset="0"/>
              </a:rPr>
              <a:t>pela Internet</a:t>
            </a:r>
            <a:br>
              <a:rPr lang="pt-BR" dirty="0" smtClean="0">
                <a:latin typeface="Myriad Pro" pitchFamily="34" charset="0"/>
              </a:rPr>
            </a:br>
            <a:r>
              <a:rPr lang="pt-BR" dirty="0" smtClean="0">
                <a:latin typeface="Myriad Pro" pitchFamily="34" charset="0"/>
              </a:rPr>
              <a:t>a solução </a:t>
            </a:r>
            <a:r>
              <a:rPr lang="pt-BR" dirty="0">
                <a:latin typeface="Myriad Pro" pitchFamily="34" charset="0"/>
              </a:rPr>
              <a:t>NFe</a:t>
            </a:r>
            <a:endParaRPr lang="en-US" dirty="0">
              <a:latin typeface="Myriad Pro" pitchFamily="34" charset="0"/>
            </a:endParaRPr>
          </a:p>
        </p:txBody>
      </p:sp>
      <p:sp>
        <p:nvSpPr>
          <p:cNvPr id="28" name="Right Arrow 26"/>
          <p:cNvSpPr/>
          <p:nvPr/>
        </p:nvSpPr>
        <p:spPr>
          <a:xfrm>
            <a:off x="3858418" y="3386116"/>
            <a:ext cx="603250" cy="57150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pic>
        <p:nvPicPr>
          <p:cNvPr id="29" name="Picture 30"/>
          <p:cNvPicPr>
            <a:picLocks noChangeAspect="1" noChangeArrowheads="1"/>
          </p:cNvPicPr>
          <p:nvPr/>
        </p:nvPicPr>
        <p:blipFill>
          <a:blip r:embed="rId3" cstate="print"/>
          <a:srcRect l="-30" t="18248" r="2331" b="8758"/>
          <a:stretch>
            <a:fillRect/>
          </a:stretch>
        </p:blipFill>
        <p:spPr bwMode="auto">
          <a:xfrm>
            <a:off x="4500562" y="3500438"/>
            <a:ext cx="2571768" cy="14287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0" name="TextBox 22"/>
          <p:cNvSpPr txBox="1">
            <a:spLocks noChangeArrowheads="1"/>
          </p:cNvSpPr>
          <p:nvPr/>
        </p:nvSpPr>
        <p:spPr bwMode="auto">
          <a:xfrm>
            <a:off x="4564856" y="5100616"/>
            <a:ext cx="22909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pt-BR" dirty="0">
                <a:latin typeface="Myriad Pro" pitchFamily="34" charset="0"/>
              </a:rPr>
              <a:t>Importação por </a:t>
            </a:r>
            <a:br>
              <a:rPr lang="pt-BR" dirty="0">
                <a:latin typeface="Myriad Pro" pitchFamily="34" charset="0"/>
              </a:rPr>
            </a:br>
            <a:r>
              <a:rPr lang="pt-BR" dirty="0">
                <a:latin typeface="Myriad Pro" pitchFamily="34" charset="0"/>
              </a:rPr>
              <a:t>Arquivo Texto ou XML</a:t>
            </a:r>
            <a:endParaRPr lang="en-US" dirty="0">
              <a:latin typeface="Myriad Pro" pitchFamily="34" charset="0"/>
            </a:endParaRPr>
          </a:p>
        </p:txBody>
      </p:sp>
      <p:pic>
        <p:nvPicPr>
          <p:cNvPr id="31" name="Picture 3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44106" y="1314429"/>
            <a:ext cx="180975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32" name="Right Arrow 36"/>
          <p:cNvSpPr/>
          <p:nvPr/>
        </p:nvSpPr>
        <p:spPr>
          <a:xfrm>
            <a:off x="2928927" y="2457429"/>
            <a:ext cx="713592" cy="57150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pic>
        <p:nvPicPr>
          <p:cNvPr id="33" name="Picture 3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62925" y="1314429"/>
            <a:ext cx="180975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34" name="Right Arrow 38"/>
          <p:cNvSpPr/>
          <p:nvPr/>
        </p:nvSpPr>
        <p:spPr>
          <a:xfrm>
            <a:off x="7287418" y="1671616"/>
            <a:ext cx="641350" cy="57150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sp>
        <p:nvSpPr>
          <p:cNvPr id="35" name="Right Arrow 39"/>
          <p:cNvSpPr/>
          <p:nvPr/>
        </p:nvSpPr>
        <p:spPr>
          <a:xfrm>
            <a:off x="7285831" y="3306741"/>
            <a:ext cx="604837" cy="57150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sp>
        <p:nvSpPr>
          <p:cNvPr id="36" name="Right Arrow 40"/>
          <p:cNvSpPr/>
          <p:nvPr/>
        </p:nvSpPr>
        <p:spPr>
          <a:xfrm>
            <a:off x="8287545" y="2528866"/>
            <a:ext cx="713611" cy="57150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pic>
        <p:nvPicPr>
          <p:cNvPr id="38" name="Picture 20"/>
          <p:cNvPicPr>
            <a:picLocks noChangeAspect="1" noChangeArrowheads="1"/>
          </p:cNvPicPr>
          <p:nvPr/>
        </p:nvPicPr>
        <p:blipFill>
          <a:blip r:embed="rId5" cstate="print"/>
          <a:srcRect l="2597" t="21898" r="2857" b="8758"/>
          <a:stretch>
            <a:fillRect/>
          </a:stretch>
        </p:blipFill>
        <p:spPr bwMode="auto">
          <a:xfrm>
            <a:off x="4572000" y="928670"/>
            <a:ext cx="2571768" cy="13573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/>
          <a:srcRect t="16113" b="8447"/>
          <a:stretch>
            <a:fillRect/>
          </a:stretch>
        </p:blipFill>
        <p:spPr bwMode="auto">
          <a:xfrm>
            <a:off x="135002" y="1928802"/>
            <a:ext cx="2722486" cy="16430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40"/>
          <p:cNvSpPr/>
          <p:nvPr/>
        </p:nvSpPr>
        <p:spPr>
          <a:xfrm>
            <a:off x="107157" y="1571602"/>
            <a:ext cx="928687" cy="5715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sp>
        <p:nvSpPr>
          <p:cNvPr id="5" name="Right Arrow 21"/>
          <p:cNvSpPr/>
          <p:nvPr/>
        </p:nvSpPr>
        <p:spPr>
          <a:xfrm rot="16200000">
            <a:off x="6250780" y="964383"/>
            <a:ext cx="714375" cy="642938"/>
          </a:xfrm>
          <a:prstGeom prst="rightArrow">
            <a:avLst>
              <a:gd name="adj1" fmla="val 8127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pic>
        <p:nvPicPr>
          <p:cNvPr id="6" name="Picture 1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72187" y="71414"/>
            <a:ext cx="1074737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7" name="TextBox 14"/>
          <p:cNvSpPr txBox="1">
            <a:spLocks noChangeArrowheads="1"/>
          </p:cNvSpPr>
          <p:nvPr/>
        </p:nvSpPr>
        <p:spPr bwMode="auto">
          <a:xfrm>
            <a:off x="4749799" y="500039"/>
            <a:ext cx="359810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pt-BR" dirty="0">
                <a:latin typeface="Myriad Pro" pitchFamily="34" charset="0"/>
              </a:rPr>
              <a:t>Aviso de Vencimento de Certificado</a:t>
            </a:r>
            <a:endParaRPr lang="en-US" dirty="0">
              <a:latin typeface="Myriad Pro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5852" y="357166"/>
            <a:ext cx="3107551" cy="2661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9" name="Right Arrow 27"/>
          <p:cNvSpPr/>
          <p:nvPr/>
        </p:nvSpPr>
        <p:spPr>
          <a:xfrm>
            <a:off x="4429124" y="1571601"/>
            <a:ext cx="3214688" cy="5715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sp>
        <p:nvSpPr>
          <p:cNvPr id="10" name="TextBox 14"/>
          <p:cNvSpPr txBox="1">
            <a:spLocks noChangeArrowheads="1"/>
          </p:cNvSpPr>
          <p:nvPr/>
        </p:nvSpPr>
        <p:spPr bwMode="auto">
          <a:xfrm>
            <a:off x="1071538" y="3071810"/>
            <a:ext cx="37147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r>
              <a:rPr lang="pt-BR" dirty="0">
                <a:latin typeface="Myriad Pro" pitchFamily="34" charset="0"/>
              </a:rPr>
              <a:t>Emitir nota fiscal</a:t>
            </a:r>
            <a:endParaRPr lang="en-US" dirty="0">
              <a:latin typeface="Myriad Pro" pitchFamily="34" charset="0"/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6997" y="3643314"/>
            <a:ext cx="3132127" cy="2349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4"/>
          <p:cNvSpPr txBox="1">
            <a:spLocks noChangeArrowheads="1"/>
          </p:cNvSpPr>
          <p:nvPr/>
        </p:nvSpPr>
        <p:spPr bwMode="auto">
          <a:xfrm>
            <a:off x="1142976" y="6202385"/>
            <a:ext cx="37147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r>
              <a:rPr lang="pt-BR" dirty="0" smtClean="0">
                <a:latin typeface="Myriad Pro" pitchFamily="34" charset="0"/>
              </a:rPr>
              <a:t>Gerenciamento da nota </a:t>
            </a:r>
            <a:r>
              <a:rPr lang="pt-BR" dirty="0">
                <a:latin typeface="Myriad Pro" pitchFamily="34" charset="0"/>
              </a:rPr>
              <a:t>fiscal</a:t>
            </a:r>
            <a:endParaRPr lang="en-US" dirty="0">
              <a:latin typeface="Myriad Pro" pitchFamily="34" charset="0"/>
            </a:endParaRPr>
          </a:p>
        </p:txBody>
      </p:sp>
      <p:sp>
        <p:nvSpPr>
          <p:cNvPr id="13" name="Right Arrow 40"/>
          <p:cNvSpPr/>
          <p:nvPr/>
        </p:nvSpPr>
        <p:spPr>
          <a:xfrm>
            <a:off x="4572007" y="4214818"/>
            <a:ext cx="928687" cy="5715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62655" y="2357430"/>
            <a:ext cx="2666997" cy="2902849"/>
          </a:xfrm>
          <a:prstGeom prst="rect">
            <a:avLst/>
          </a:prstGeom>
          <a:noFill/>
        </p:spPr>
      </p:pic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214968" y="5345129"/>
            <a:ext cx="37147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r>
              <a:rPr lang="pt-BR" dirty="0" smtClean="0">
                <a:latin typeface="Myriad Pro" pitchFamily="34" charset="0"/>
              </a:rPr>
              <a:t>Impressão da DANFE</a:t>
            </a:r>
            <a:endParaRPr lang="en-US" dirty="0">
              <a:latin typeface="Myriad Pro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 l="19922" t="21562" r="42578" b="19376"/>
          <a:stretch>
            <a:fillRect/>
          </a:stretch>
        </p:blipFill>
        <p:spPr bwMode="auto">
          <a:xfrm>
            <a:off x="0" y="1698625"/>
            <a:ext cx="3571875" cy="351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3" name="Retângulo 4"/>
          <p:cNvSpPr>
            <a:spLocks noChangeArrowheads="1"/>
          </p:cNvSpPr>
          <p:nvPr/>
        </p:nvSpPr>
        <p:spPr bwMode="auto">
          <a:xfrm>
            <a:off x="3500438" y="2143125"/>
            <a:ext cx="4962525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5400" b="1" dirty="0">
                <a:latin typeface="Myriad Pro" pitchFamily="34" charset="0"/>
              </a:rPr>
              <a:t>Quais objetivos</a:t>
            </a:r>
          </a:p>
          <a:p>
            <a:r>
              <a:rPr lang="pt-BR" sz="5400" b="1" dirty="0">
                <a:latin typeface="Myriad Pro" pitchFamily="34" charset="0"/>
              </a:rPr>
              <a:t>da NF-e?</a:t>
            </a:r>
            <a:endParaRPr lang="pt-BR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 l="19922" t="21562" r="42578" b="19376"/>
          <a:stretch>
            <a:fillRect/>
          </a:stretch>
        </p:blipFill>
        <p:spPr bwMode="auto">
          <a:xfrm>
            <a:off x="357188" y="1485900"/>
            <a:ext cx="182880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2"/>
          <p:cNvPicPr>
            <a:picLocks noChangeAspect="1" noChangeArrowheads="1"/>
          </p:cNvPicPr>
          <p:nvPr/>
        </p:nvPicPr>
        <p:blipFill>
          <a:blip r:embed="rId3" cstate="print"/>
          <a:srcRect l="19922" t="21562" r="42578" b="19376"/>
          <a:stretch>
            <a:fillRect/>
          </a:stretch>
        </p:blipFill>
        <p:spPr bwMode="auto">
          <a:xfrm>
            <a:off x="285750" y="3200400"/>
            <a:ext cx="182880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3" cstate="print"/>
          <a:srcRect l="19922" t="21562" r="42578" b="19376"/>
          <a:stretch>
            <a:fillRect/>
          </a:stretch>
        </p:blipFill>
        <p:spPr bwMode="auto">
          <a:xfrm>
            <a:off x="314325" y="4914900"/>
            <a:ext cx="182880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9" name="Retângulo 6"/>
          <p:cNvSpPr>
            <a:spLocks noChangeArrowheads="1"/>
          </p:cNvSpPr>
          <p:nvPr/>
        </p:nvSpPr>
        <p:spPr bwMode="auto">
          <a:xfrm>
            <a:off x="571500" y="285750"/>
            <a:ext cx="37973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6000" b="1">
                <a:latin typeface="Myriad Pro" pitchFamily="34" charset="0"/>
              </a:rPr>
              <a:t>Respostas </a:t>
            </a:r>
            <a:endParaRPr lang="pt-BR" sz="6000"/>
          </a:p>
        </p:txBody>
      </p:sp>
      <p:sp>
        <p:nvSpPr>
          <p:cNvPr id="21510" name="Retângulo 7"/>
          <p:cNvSpPr>
            <a:spLocks noChangeArrowheads="1"/>
          </p:cNvSpPr>
          <p:nvPr/>
        </p:nvSpPr>
        <p:spPr bwMode="auto">
          <a:xfrm>
            <a:off x="2071688" y="2071688"/>
            <a:ext cx="6858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dirty="0" smtClean="0"/>
              <a:t>Eliminação de papel.</a:t>
            </a:r>
            <a:endParaRPr lang="pt-BR" dirty="0"/>
          </a:p>
        </p:txBody>
      </p:sp>
      <p:sp>
        <p:nvSpPr>
          <p:cNvPr id="21511" name="Retângulo 8"/>
          <p:cNvSpPr>
            <a:spLocks noChangeArrowheads="1"/>
          </p:cNvSpPr>
          <p:nvPr/>
        </p:nvSpPr>
        <p:spPr bwMode="auto">
          <a:xfrm>
            <a:off x="2071688" y="3786188"/>
            <a:ext cx="6715125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dirty="0"/>
              <a:t>Provar que sua empresa pagou os devidos impostos sobre os </a:t>
            </a:r>
            <a:r>
              <a:rPr lang="pt-BR" dirty="0" smtClean="0"/>
              <a:t>produtos.</a:t>
            </a:r>
            <a:endParaRPr lang="pt-BR" dirty="0"/>
          </a:p>
        </p:txBody>
      </p:sp>
      <p:sp>
        <p:nvSpPr>
          <p:cNvPr id="21512" name="Retângulo 9"/>
          <p:cNvSpPr>
            <a:spLocks noChangeArrowheads="1"/>
          </p:cNvSpPr>
          <p:nvPr/>
        </p:nvSpPr>
        <p:spPr bwMode="auto">
          <a:xfrm>
            <a:off x="2071688" y="5568950"/>
            <a:ext cx="500062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dirty="0"/>
              <a:t>Comprovar o valor do produto perante a Receita </a:t>
            </a:r>
            <a:r>
              <a:rPr lang="pt-BR" dirty="0" smtClean="0"/>
              <a:t>Federal.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 l="2344" t="14063" r="21484" b="31563"/>
          <a:stretch>
            <a:fillRect/>
          </a:stretch>
        </p:blipFill>
        <p:spPr bwMode="auto">
          <a:xfrm>
            <a:off x="285750" y="785813"/>
            <a:ext cx="8001000" cy="3570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tângulo 2"/>
          <p:cNvSpPr/>
          <p:nvPr/>
        </p:nvSpPr>
        <p:spPr>
          <a:xfrm>
            <a:off x="7715272" y="1214422"/>
            <a:ext cx="928694" cy="857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 l="19922" t="21562" r="42578" b="19376"/>
          <a:stretch>
            <a:fillRect/>
          </a:stretch>
        </p:blipFill>
        <p:spPr bwMode="auto">
          <a:xfrm>
            <a:off x="0" y="1698625"/>
            <a:ext cx="3209053" cy="3159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1" name="Retângulo 4"/>
          <p:cNvSpPr>
            <a:spLocks noChangeArrowheads="1"/>
          </p:cNvSpPr>
          <p:nvPr/>
        </p:nvSpPr>
        <p:spPr bwMode="auto">
          <a:xfrm>
            <a:off x="3071802" y="2317754"/>
            <a:ext cx="5608638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5400" b="1" dirty="0">
                <a:latin typeface="Myriad Pro" pitchFamily="34" charset="0"/>
              </a:rPr>
              <a:t>Quando tudo isso</a:t>
            </a:r>
          </a:p>
          <a:p>
            <a:r>
              <a:rPr lang="pt-BR" sz="5400" b="1" dirty="0">
                <a:latin typeface="Myriad Pro" pitchFamily="34" charset="0"/>
              </a:rPr>
              <a:t>c</a:t>
            </a:r>
            <a:r>
              <a:rPr lang="pt-BR" sz="5400" b="1" dirty="0" smtClean="0">
                <a:latin typeface="Myriad Pro" pitchFamily="34" charset="0"/>
              </a:rPr>
              <a:t>omeça</a:t>
            </a:r>
            <a:r>
              <a:rPr lang="pt-BR" sz="5400" b="1" dirty="0">
                <a:latin typeface="Myriad Pro" pitchFamily="34" charset="0"/>
              </a:rPr>
              <a:t>?</a:t>
            </a:r>
            <a:endParaRPr lang="pt-BR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 l="19922" t="21562" r="42578" b="19376"/>
          <a:stretch>
            <a:fillRect/>
          </a:stretch>
        </p:blipFill>
        <p:spPr bwMode="auto">
          <a:xfrm>
            <a:off x="285750" y="2628900"/>
            <a:ext cx="182880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5" name="Retângulo 6"/>
          <p:cNvSpPr>
            <a:spLocks noChangeArrowheads="1"/>
          </p:cNvSpPr>
          <p:nvPr/>
        </p:nvSpPr>
        <p:spPr bwMode="auto">
          <a:xfrm>
            <a:off x="571500" y="285750"/>
            <a:ext cx="3463925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6000" b="1">
                <a:latin typeface="Myriad Pro" pitchFamily="34" charset="0"/>
              </a:rPr>
              <a:t>Resposta </a:t>
            </a:r>
            <a:endParaRPr lang="pt-BR" sz="6000"/>
          </a:p>
        </p:txBody>
      </p:sp>
      <p:sp>
        <p:nvSpPr>
          <p:cNvPr id="23556" name="Retângulo 8"/>
          <p:cNvSpPr>
            <a:spLocks noChangeArrowheads="1"/>
          </p:cNvSpPr>
          <p:nvPr/>
        </p:nvSpPr>
        <p:spPr bwMode="auto">
          <a:xfrm>
            <a:off x="2071688" y="3214688"/>
            <a:ext cx="671512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dirty="0"/>
              <a:t>Mais de 39 setores já estão na obrigatoriedade de emissão de nota fiscal eletrônica. A partir de 1 de setembro de 2009 mais 30.000 empresas de 54 segmentos de mercado terão de emitir nota fiscal eletrônica </a:t>
            </a:r>
            <a:r>
              <a:rPr lang="pt-BR" dirty="0" smtClean="0"/>
              <a:t>nas </a:t>
            </a:r>
            <a:r>
              <a:rPr lang="pt-BR" dirty="0"/>
              <a:t>transações com outras companhias.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 l="19922" t="21562" r="42578" b="19376"/>
          <a:stretch>
            <a:fillRect/>
          </a:stretch>
        </p:blipFill>
        <p:spPr bwMode="auto">
          <a:xfrm>
            <a:off x="0" y="857232"/>
            <a:ext cx="3571875" cy="351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79" name="Retângulo 4"/>
          <p:cNvSpPr>
            <a:spLocks noChangeArrowheads="1"/>
          </p:cNvSpPr>
          <p:nvPr/>
        </p:nvSpPr>
        <p:spPr bwMode="auto">
          <a:xfrm>
            <a:off x="3214688" y="2428875"/>
            <a:ext cx="6000750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4400" b="1">
                <a:latin typeface="Myriad Pro" pitchFamily="34" charset="0"/>
              </a:rPr>
              <a:t>Até quando será </a:t>
            </a:r>
          </a:p>
          <a:p>
            <a:r>
              <a:rPr lang="pt-BR" sz="4400" b="1">
                <a:latin typeface="Myriad Pro" pitchFamily="34" charset="0"/>
              </a:rPr>
              <a:t>permitido usar a </a:t>
            </a:r>
          </a:p>
          <a:p>
            <a:r>
              <a:rPr lang="pt-BR" sz="4400" b="1">
                <a:latin typeface="Myriad Pro" pitchFamily="34" charset="0"/>
              </a:rPr>
              <a:t>nota fiscal tradicional?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 l="19922" t="21562" r="42578" b="19376"/>
          <a:stretch>
            <a:fillRect/>
          </a:stretch>
        </p:blipFill>
        <p:spPr bwMode="auto">
          <a:xfrm>
            <a:off x="285750" y="1500188"/>
            <a:ext cx="182880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3" name="Retângulo 6"/>
          <p:cNvSpPr>
            <a:spLocks noChangeArrowheads="1"/>
          </p:cNvSpPr>
          <p:nvPr/>
        </p:nvSpPr>
        <p:spPr bwMode="auto">
          <a:xfrm>
            <a:off x="571500" y="285750"/>
            <a:ext cx="3463925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6000" b="1">
                <a:latin typeface="Myriad Pro" pitchFamily="34" charset="0"/>
              </a:rPr>
              <a:t>Resposta </a:t>
            </a:r>
            <a:endParaRPr lang="pt-BR" sz="6000"/>
          </a:p>
        </p:txBody>
      </p:sp>
      <p:sp>
        <p:nvSpPr>
          <p:cNvPr id="25604" name="Retângulo 8"/>
          <p:cNvSpPr>
            <a:spLocks noChangeArrowheads="1"/>
          </p:cNvSpPr>
          <p:nvPr/>
        </p:nvSpPr>
        <p:spPr bwMode="auto">
          <a:xfrm>
            <a:off x="2071688" y="2000250"/>
            <a:ext cx="6715125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dirty="0"/>
              <a:t>Todos os segmentos de mercado estarão na obrigatoriedade de emissão de nota fiscal </a:t>
            </a:r>
            <a:r>
              <a:rPr lang="pt-BR" dirty="0" smtClean="0"/>
              <a:t>eletrônica </a:t>
            </a:r>
            <a:r>
              <a:rPr lang="pt-BR" dirty="0" smtClean="0"/>
              <a:t>até o final de </a:t>
            </a:r>
            <a:r>
              <a:rPr lang="pt-BR" dirty="0"/>
              <a:t>2010. Hoje, na obrigatoriedade  já são 30 setores e em 1 de setembro de 2009 mais 54 segmentos. Caso sua empresa já esteja na obrigatoriedade ela não pode mais emitir nota fiscal </a:t>
            </a:r>
            <a:r>
              <a:rPr lang="pt-BR" dirty="0" smtClean="0"/>
              <a:t>em </a:t>
            </a:r>
            <a:r>
              <a:rPr lang="pt-BR" dirty="0"/>
              <a:t>papel. Existe multa e a mercadoria transportada pode ser apreendida. </a:t>
            </a:r>
          </a:p>
        </p:txBody>
      </p:sp>
      <p:pic>
        <p:nvPicPr>
          <p:cNvPr id="25605" name="Picture 2"/>
          <p:cNvPicPr>
            <a:picLocks noChangeAspect="1" noChangeArrowheads="1"/>
          </p:cNvPicPr>
          <p:nvPr/>
        </p:nvPicPr>
        <p:blipFill>
          <a:blip r:embed="rId3" cstate="print"/>
          <a:srcRect l="19922" t="21562" r="45149" b="19376"/>
          <a:stretch>
            <a:fillRect/>
          </a:stretch>
        </p:blipFill>
        <p:spPr bwMode="auto">
          <a:xfrm>
            <a:off x="357188" y="3571875"/>
            <a:ext cx="1703432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6" name="Retângulo 5"/>
          <p:cNvSpPr>
            <a:spLocks noChangeArrowheads="1"/>
          </p:cNvSpPr>
          <p:nvPr/>
        </p:nvSpPr>
        <p:spPr bwMode="auto">
          <a:xfrm>
            <a:off x="2143125" y="4211638"/>
            <a:ext cx="671512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dirty="0"/>
              <a:t>A lista completa dos setores está disponível nos sites das secretarias de Fazenda de cada </a:t>
            </a:r>
            <a:r>
              <a:rPr lang="pt-BR" dirty="0" smtClean="0"/>
              <a:t>estado ou no site da </a:t>
            </a:r>
            <a:br>
              <a:rPr lang="pt-BR" dirty="0" smtClean="0"/>
            </a:br>
            <a:r>
              <a:rPr lang="pt-BR" dirty="0" smtClean="0"/>
              <a:t>NFe do Brasil: www.nfedobrasil.com.br.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/>
          <a:srcRect l="19922" t="21562" r="42578" b="19376"/>
          <a:stretch>
            <a:fillRect/>
          </a:stretch>
        </p:blipFill>
        <p:spPr bwMode="auto">
          <a:xfrm>
            <a:off x="1" y="1698625"/>
            <a:ext cx="3281620" cy="3230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7" name="Retângulo 4"/>
          <p:cNvSpPr>
            <a:spLocks noChangeArrowheads="1"/>
          </p:cNvSpPr>
          <p:nvPr/>
        </p:nvSpPr>
        <p:spPr bwMode="auto">
          <a:xfrm>
            <a:off x="3000364" y="2428875"/>
            <a:ext cx="6000750" cy="144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4400" b="1" dirty="0">
                <a:latin typeface="Myriad Pro" pitchFamily="34" charset="0"/>
              </a:rPr>
              <a:t>Quais benefícios para</a:t>
            </a:r>
          </a:p>
          <a:p>
            <a:r>
              <a:rPr lang="pt-BR" sz="4400" b="1" dirty="0">
                <a:latin typeface="Myriad Pro" pitchFamily="34" charset="0"/>
              </a:rPr>
              <a:t>a </a:t>
            </a:r>
            <a:r>
              <a:rPr lang="pt-BR" sz="4400" b="1" dirty="0" smtClean="0">
                <a:latin typeface="Myriad Pro" pitchFamily="34" charset="0"/>
              </a:rPr>
              <a:t>sociedade</a:t>
            </a:r>
            <a:r>
              <a:rPr lang="pt-BR" sz="4400" b="1" dirty="0">
                <a:latin typeface="Myriad Pro" pitchFamily="34" charset="0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 l="20508" t="9375" r="43750" b="13750"/>
          <a:stretch>
            <a:fillRect/>
          </a:stretch>
        </p:blipFill>
        <p:spPr bwMode="auto">
          <a:xfrm>
            <a:off x="-3175" y="142875"/>
            <a:ext cx="3932238" cy="528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 cstate="print"/>
          <a:srcRect l="16602" t="11563" r="42969" b="33830"/>
          <a:stretch>
            <a:fillRect/>
          </a:stretch>
        </p:blipFill>
        <p:spPr bwMode="auto">
          <a:xfrm>
            <a:off x="3500438" y="642938"/>
            <a:ext cx="5500687" cy="4643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3"/>
          <p:cNvPicPr>
            <a:picLocks noChangeAspect="1" noChangeArrowheads="1"/>
          </p:cNvPicPr>
          <p:nvPr/>
        </p:nvPicPr>
        <p:blipFill>
          <a:blip r:embed="rId3" cstate="print"/>
          <a:srcRect l="47656" t="24687" r="23633" b="18124"/>
          <a:stretch>
            <a:fillRect/>
          </a:stretch>
        </p:blipFill>
        <p:spPr bwMode="auto">
          <a:xfrm>
            <a:off x="0" y="574675"/>
            <a:ext cx="4071938" cy="5068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2"/>
          <p:cNvPicPr>
            <a:picLocks noChangeAspect="1" noChangeArrowheads="1"/>
          </p:cNvPicPr>
          <p:nvPr/>
        </p:nvPicPr>
        <p:blipFill>
          <a:blip r:embed="rId4" cstate="print"/>
          <a:srcRect l="16992" t="20625" r="41406" b="57813"/>
          <a:stretch>
            <a:fillRect/>
          </a:stretch>
        </p:blipFill>
        <p:spPr bwMode="auto">
          <a:xfrm>
            <a:off x="3286125" y="2286000"/>
            <a:ext cx="5734050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/>
          <a:srcRect l="19922" t="21562" r="42578" b="19376"/>
          <a:stretch>
            <a:fillRect/>
          </a:stretch>
        </p:blipFill>
        <p:spPr bwMode="auto">
          <a:xfrm>
            <a:off x="0" y="627067"/>
            <a:ext cx="3571875" cy="351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9" name="Retângulo 4"/>
          <p:cNvSpPr>
            <a:spLocks noChangeArrowheads="1"/>
          </p:cNvSpPr>
          <p:nvPr/>
        </p:nvSpPr>
        <p:spPr bwMode="auto">
          <a:xfrm>
            <a:off x="3143250" y="2786063"/>
            <a:ext cx="600075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4800" b="1" dirty="0"/>
              <a:t>Qual empresa pode me ajudar com a </a:t>
            </a:r>
            <a:r>
              <a:rPr lang="pt-BR" sz="4800" b="1" dirty="0" smtClean="0"/>
              <a:t/>
            </a:r>
            <a:br>
              <a:rPr lang="pt-BR" sz="4800" b="1" dirty="0" smtClean="0"/>
            </a:br>
            <a:r>
              <a:rPr lang="pt-BR" sz="4800" b="1" dirty="0" smtClean="0"/>
              <a:t>NF-e</a:t>
            </a:r>
            <a:r>
              <a:rPr lang="pt-BR" sz="4800" b="1" dirty="0"/>
              <a:t>?</a:t>
            </a:r>
            <a:endParaRPr lang="pt-BR" sz="4800" b="1" dirty="0">
              <a:latin typeface="Myriad Pro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8794" y="1785926"/>
            <a:ext cx="5495194" cy="306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tângulo 6"/>
          <p:cNvSpPr>
            <a:spLocks noChangeArrowheads="1"/>
          </p:cNvSpPr>
          <p:nvPr/>
        </p:nvSpPr>
        <p:spPr bwMode="auto">
          <a:xfrm>
            <a:off x="428625" y="642938"/>
            <a:ext cx="757396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2400" dirty="0"/>
              <a:t> </a:t>
            </a:r>
            <a:r>
              <a:rPr lang="pt-BR" sz="2400" b="1" dirty="0"/>
              <a:t>A NFe do Brasil  pode de te ajudar de 4 maneiras</a:t>
            </a:r>
            <a:endParaRPr lang="pt-BR" sz="2400" dirty="0"/>
          </a:p>
        </p:txBody>
      </p:sp>
      <p:pic>
        <p:nvPicPr>
          <p:cNvPr id="31747" name="Picture 2"/>
          <p:cNvPicPr>
            <a:picLocks noChangeAspect="1" noChangeArrowheads="1"/>
          </p:cNvPicPr>
          <p:nvPr/>
        </p:nvPicPr>
        <p:blipFill>
          <a:blip r:embed="rId3" cstate="print"/>
          <a:srcRect l="14648" t="23438" r="37891" b="19376"/>
          <a:stretch>
            <a:fillRect/>
          </a:stretch>
        </p:blipFill>
        <p:spPr bwMode="auto">
          <a:xfrm>
            <a:off x="214313" y="1428750"/>
            <a:ext cx="5407025" cy="407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tângulo 7"/>
          <p:cNvSpPr/>
          <p:nvPr/>
        </p:nvSpPr>
        <p:spPr>
          <a:xfrm>
            <a:off x="5214938" y="4000500"/>
            <a:ext cx="714375" cy="1928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6072188" y="3181350"/>
            <a:ext cx="2500312" cy="4619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pt-BR" sz="2400" b="1" dirty="0"/>
              <a:t>Emissão das </a:t>
            </a:r>
            <a:r>
              <a:rPr lang="pt-BR" sz="2400" b="1" dirty="0" smtClean="0"/>
              <a:t>NFes</a:t>
            </a:r>
            <a:endParaRPr lang="pt-BR" sz="2400" b="1" dirty="0"/>
          </a:p>
        </p:txBody>
      </p:sp>
      <p:sp>
        <p:nvSpPr>
          <p:cNvPr id="11" name="Retângulo 10"/>
          <p:cNvSpPr/>
          <p:nvPr/>
        </p:nvSpPr>
        <p:spPr>
          <a:xfrm>
            <a:off x="2071688" y="5824538"/>
            <a:ext cx="3687762" cy="4619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pt-BR" sz="2400" b="1" dirty="0"/>
              <a:t>Armazenamento das </a:t>
            </a:r>
            <a:r>
              <a:rPr lang="pt-BR" sz="2400" b="1" dirty="0" smtClean="0"/>
              <a:t>NFes</a:t>
            </a:r>
            <a:endParaRPr lang="pt-BR" sz="2400" b="1" dirty="0"/>
          </a:p>
        </p:txBody>
      </p:sp>
      <p:sp>
        <p:nvSpPr>
          <p:cNvPr id="12" name="Retângulo 11"/>
          <p:cNvSpPr/>
          <p:nvPr/>
        </p:nvSpPr>
        <p:spPr>
          <a:xfrm>
            <a:off x="4929188" y="4538663"/>
            <a:ext cx="3500437" cy="4619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pt-BR" sz="2400" b="1" dirty="0"/>
              <a:t>Gerenciamento das </a:t>
            </a:r>
            <a:r>
              <a:rPr lang="pt-BR" sz="2400" b="1" dirty="0" smtClean="0"/>
              <a:t>NFes</a:t>
            </a:r>
            <a:r>
              <a:rPr lang="pt-BR" sz="2400" b="1" dirty="0"/>
              <a:t> </a:t>
            </a:r>
          </a:p>
        </p:txBody>
      </p:sp>
      <p:sp>
        <p:nvSpPr>
          <p:cNvPr id="9" name="Retângulo 8"/>
          <p:cNvSpPr/>
          <p:nvPr/>
        </p:nvSpPr>
        <p:spPr>
          <a:xfrm>
            <a:off x="5214938" y="1527175"/>
            <a:ext cx="3786187" cy="8302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pt-BR" sz="2400" b="1" dirty="0"/>
              <a:t>Guarda segura do certificado digital em HSM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6"/>
          <p:cNvPicPr>
            <a:picLocks noChangeAspect="1" noChangeArrowheads="1"/>
          </p:cNvPicPr>
          <p:nvPr/>
        </p:nvPicPr>
        <p:blipFill>
          <a:blip r:embed="rId3" cstate="print"/>
          <a:srcRect l="22157" t="14375" r="21875" b="18124"/>
          <a:stretch>
            <a:fillRect/>
          </a:stretch>
        </p:blipFill>
        <p:spPr bwMode="auto">
          <a:xfrm>
            <a:off x="0" y="0"/>
            <a:ext cx="9215438" cy="694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/>
          <a:srcRect l="19922" t="21562" r="42578" b="19376"/>
          <a:stretch>
            <a:fillRect/>
          </a:stretch>
        </p:blipFill>
        <p:spPr bwMode="auto">
          <a:xfrm>
            <a:off x="3571875" y="571500"/>
            <a:ext cx="1958975" cy="192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3" name="Retângulo 4"/>
          <p:cNvSpPr>
            <a:spLocks noChangeArrowheads="1"/>
          </p:cNvSpPr>
          <p:nvPr/>
        </p:nvSpPr>
        <p:spPr bwMode="auto">
          <a:xfrm>
            <a:off x="0" y="2786063"/>
            <a:ext cx="9144000" cy="255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BR" sz="4000" b="1" dirty="0">
                <a:latin typeface="Myriad Pro" pitchFamily="34" charset="0"/>
              </a:rPr>
              <a:t>Esperamos ter ajudado você. </a:t>
            </a:r>
          </a:p>
          <a:p>
            <a:pPr algn="ctr"/>
            <a:r>
              <a:rPr lang="pt-BR" sz="4000" b="1" dirty="0" smtClean="0">
                <a:latin typeface="Myriad Pro" pitchFamily="34" charset="0"/>
              </a:rPr>
              <a:t>Agende uma visita: </a:t>
            </a:r>
            <a:endParaRPr lang="pt-BR" sz="4000" b="1" dirty="0">
              <a:latin typeface="Myriad Pro" pitchFamily="34" charset="0"/>
            </a:endParaRPr>
          </a:p>
          <a:p>
            <a:pPr algn="ctr"/>
            <a:r>
              <a:rPr lang="pt-BR" sz="4000" b="1" dirty="0">
                <a:latin typeface="Myriad Pro" pitchFamily="34" charset="0"/>
              </a:rPr>
              <a:t>(11) 3304-3131</a:t>
            </a:r>
          </a:p>
          <a:p>
            <a:pPr algn="ctr"/>
            <a:r>
              <a:rPr lang="pt-BR" sz="4000" b="1" dirty="0">
                <a:latin typeface="Myriad Pro" pitchFamily="34" charset="0"/>
              </a:rPr>
              <a:t>www.nfedobrasil.com.br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6"/>
          <p:cNvPicPr>
            <a:picLocks noChangeAspect="1" noChangeArrowheads="1"/>
          </p:cNvPicPr>
          <p:nvPr/>
        </p:nvPicPr>
        <p:blipFill>
          <a:blip r:embed="rId3" cstate="print"/>
          <a:srcRect l="46484" t="16251" r="29492" b="16251"/>
          <a:stretch>
            <a:fillRect/>
          </a:stretch>
        </p:blipFill>
        <p:spPr bwMode="auto">
          <a:xfrm>
            <a:off x="0" y="0"/>
            <a:ext cx="3714750" cy="652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7"/>
          <p:cNvPicPr>
            <a:picLocks noChangeAspect="1" noChangeArrowheads="1"/>
          </p:cNvPicPr>
          <p:nvPr/>
        </p:nvPicPr>
        <p:blipFill>
          <a:blip r:embed="rId4" cstate="print"/>
          <a:srcRect l="16016" t="28436" r="26367" b="24687"/>
          <a:stretch>
            <a:fillRect/>
          </a:stretch>
        </p:blipFill>
        <p:spPr bwMode="auto">
          <a:xfrm>
            <a:off x="3357563" y="2132013"/>
            <a:ext cx="5500687" cy="279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7"/>
          <p:cNvPicPr>
            <a:picLocks noChangeAspect="1" noChangeArrowheads="1"/>
          </p:cNvPicPr>
          <p:nvPr/>
        </p:nvPicPr>
        <p:blipFill>
          <a:blip r:embed="rId3" cstate="print"/>
          <a:srcRect l="2539" t="10625" r="49414" b="14375"/>
          <a:stretch>
            <a:fillRect/>
          </a:stretch>
        </p:blipFill>
        <p:spPr bwMode="auto">
          <a:xfrm>
            <a:off x="0" y="1357313"/>
            <a:ext cx="4214813" cy="411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 descr="\\Oscarmachine\arquivos_2009\2009_clientes\NFE\SlideShare\o_atacado_emite_supermercado cópia.jpg"/>
          <p:cNvPicPr>
            <a:picLocks noChangeAspect="1" noChangeArrowheads="1"/>
          </p:cNvPicPr>
          <p:nvPr/>
        </p:nvPicPr>
        <p:blipFill>
          <a:blip r:embed="rId4" cstate="print"/>
          <a:srcRect l="3767" t="11256" b="26540"/>
          <a:stretch>
            <a:fillRect/>
          </a:stretch>
        </p:blipFill>
        <p:spPr bwMode="auto">
          <a:xfrm>
            <a:off x="4572000" y="2571744"/>
            <a:ext cx="4119561" cy="153934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 l="8789" t="27188" r="41406" b="35312"/>
          <a:stretch>
            <a:fillRect/>
          </a:stretch>
        </p:blipFill>
        <p:spPr bwMode="auto">
          <a:xfrm>
            <a:off x="1571625" y="1571625"/>
            <a:ext cx="6072188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3" cstate="print"/>
          <a:srcRect l="2929" t="7500" r="42578" b="16522"/>
          <a:stretch>
            <a:fillRect/>
          </a:stretch>
        </p:blipFill>
        <p:spPr bwMode="auto">
          <a:xfrm>
            <a:off x="142844" y="1428736"/>
            <a:ext cx="4754727" cy="41434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 cstate="print"/>
          <a:srcRect l="1758" t="21562" r="19376" b="39999"/>
          <a:stretch>
            <a:fillRect/>
          </a:stretch>
        </p:blipFill>
        <p:spPr bwMode="auto">
          <a:xfrm>
            <a:off x="4786313" y="2857500"/>
            <a:ext cx="40005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CaixaDeTexto 2"/>
          <p:cNvSpPr txBox="1">
            <a:spLocks noChangeArrowheads="1"/>
          </p:cNvSpPr>
          <p:nvPr/>
        </p:nvSpPr>
        <p:spPr bwMode="auto">
          <a:xfrm>
            <a:off x="142844" y="3286125"/>
            <a:ext cx="824865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3600" b="1" dirty="0">
                <a:latin typeface="Myriad Pro" pitchFamily="34" charset="0"/>
              </a:rPr>
              <a:t>simplificada de emissão de nota fiscal...</a:t>
            </a:r>
          </a:p>
        </p:txBody>
      </p:sp>
      <p:sp>
        <p:nvSpPr>
          <p:cNvPr id="11267" name="Retângulo 3"/>
          <p:cNvSpPr>
            <a:spLocks noChangeArrowheads="1"/>
          </p:cNvSpPr>
          <p:nvPr/>
        </p:nvSpPr>
        <p:spPr bwMode="auto">
          <a:xfrm>
            <a:off x="142844" y="2286000"/>
            <a:ext cx="850582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3600" b="1" dirty="0">
                <a:latin typeface="Myriad Pro" pitchFamily="34" charset="0"/>
              </a:rPr>
              <a:t>Chegou o momento em que perceberam </a:t>
            </a:r>
          </a:p>
        </p:txBody>
      </p:sp>
      <p:sp>
        <p:nvSpPr>
          <p:cNvPr id="11268" name="Retângulo 4"/>
          <p:cNvSpPr>
            <a:spLocks noChangeArrowheads="1"/>
          </p:cNvSpPr>
          <p:nvPr/>
        </p:nvSpPr>
        <p:spPr bwMode="auto">
          <a:xfrm>
            <a:off x="142844" y="2782888"/>
            <a:ext cx="5545138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3600" b="1" dirty="0"/>
              <a:t>que existe uma maneira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 l="15820" t="14999" r="32617" b="12811"/>
          <a:stretch>
            <a:fillRect/>
          </a:stretch>
        </p:blipFill>
        <p:spPr bwMode="auto">
          <a:xfrm>
            <a:off x="0" y="1357313"/>
            <a:ext cx="6286500" cy="550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/>
          <a:srcRect l="5469" t="63126" r="33594" b="17188"/>
          <a:stretch>
            <a:fillRect/>
          </a:stretch>
        </p:blipFill>
        <p:spPr bwMode="auto">
          <a:xfrm>
            <a:off x="357188" y="571500"/>
            <a:ext cx="7429500" cy="150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fe_slideshare2 (1)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nfe_slideshare2 (1)</Template>
  <TotalTime>177</TotalTime>
  <Words>335</Words>
  <Application>Microsoft Office PowerPoint</Application>
  <PresentationFormat>Apresentação na tela (4:3)</PresentationFormat>
  <Paragraphs>80</Paragraphs>
  <Slides>30</Slides>
  <Notes>29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1" baseType="lpstr">
      <vt:lpstr>nfe_slideshare2 (1)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Manager/>
  <Company>Share</Company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Mauro</dc:creator>
  <cp:keywords/>
  <dc:description/>
  <cp:lastModifiedBy>eduardo.martins</cp:lastModifiedBy>
  <cp:revision>28</cp:revision>
  <dcterms:created xsi:type="dcterms:W3CDTF">2009-07-21T20:24:25Z</dcterms:created>
  <dcterms:modified xsi:type="dcterms:W3CDTF">2009-07-27T21:29:08Z</dcterms:modified>
  <cp:category/>
</cp:coreProperties>
</file>